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57"/>
  </p:notesMasterIdLst>
  <p:sldIdLst>
    <p:sldId id="257" r:id="rId2"/>
    <p:sldId id="295" r:id="rId3"/>
    <p:sldId id="258" r:id="rId4"/>
    <p:sldId id="259" r:id="rId5"/>
    <p:sldId id="260" r:id="rId6"/>
    <p:sldId id="26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279" r:id="rId22"/>
    <p:sldId id="280" r:id="rId23"/>
    <p:sldId id="281" r:id="rId24"/>
    <p:sldId id="299" r:id="rId25"/>
    <p:sldId id="324" r:id="rId26"/>
    <p:sldId id="325" r:id="rId27"/>
    <p:sldId id="326" r:id="rId28"/>
    <p:sldId id="322" r:id="rId29"/>
    <p:sldId id="283" r:id="rId30"/>
    <p:sldId id="284" r:id="rId31"/>
    <p:sldId id="285" r:id="rId32"/>
    <p:sldId id="323" r:id="rId33"/>
    <p:sldId id="297" r:id="rId34"/>
    <p:sldId id="298" r:id="rId35"/>
    <p:sldId id="292" r:id="rId36"/>
    <p:sldId id="300" r:id="rId37"/>
    <p:sldId id="301" r:id="rId38"/>
    <p:sldId id="293" r:id="rId39"/>
    <p:sldId id="294" r:id="rId40"/>
    <p:sldId id="305" r:id="rId41"/>
    <p:sldId id="314" r:id="rId42"/>
    <p:sldId id="307" r:id="rId43"/>
    <p:sldId id="312" r:id="rId44"/>
    <p:sldId id="308" r:id="rId45"/>
    <p:sldId id="306" r:id="rId46"/>
    <p:sldId id="309" r:id="rId47"/>
    <p:sldId id="311" r:id="rId48"/>
    <p:sldId id="313" r:id="rId49"/>
    <p:sldId id="315" r:id="rId50"/>
    <p:sldId id="316" r:id="rId51"/>
    <p:sldId id="317" r:id="rId52"/>
    <p:sldId id="318" r:id="rId53"/>
    <p:sldId id="320" r:id="rId54"/>
    <p:sldId id="310" r:id="rId55"/>
    <p:sldId id="30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59"/>
            <p14:sldId id="260"/>
            <p14:sldId id="261"/>
            <p14:sldId id="262"/>
            <p14:sldId id="264"/>
            <p14:sldId id="278"/>
            <p14:sldId id="296"/>
            <p14:sldId id="267"/>
            <p14:sldId id="269"/>
            <p14:sldId id="270"/>
            <p14:sldId id="271"/>
            <p14:sldId id="272"/>
            <p14:sldId id="273"/>
            <p14:sldId id="274"/>
            <p14:sldId id="275"/>
            <p14:sldId id="276"/>
            <p14:sldId id="304"/>
          </p14:sldIdLst>
        </p14:section>
        <p14:section name="Interior mutability" id="{3D740A71-2067-DE49-A820-63C83D6D9319}">
          <p14:sldIdLst>
            <p14:sldId id="279"/>
            <p14:sldId id="280"/>
            <p14:sldId id="281"/>
            <p14:sldId id="299"/>
            <p14:sldId id="324"/>
            <p14:sldId id="325"/>
            <p14:sldId id="326"/>
            <p14:sldId id="322"/>
            <p14:sldId id="283"/>
            <p14:sldId id="284"/>
            <p14:sldId id="285"/>
            <p14:sldId id="323"/>
            <p14:sldId id="297"/>
            <p14:sldId id="298"/>
            <p14:sldId id="292"/>
            <p14:sldId id="300"/>
            <p14:sldId id="301"/>
            <p14:sldId id="293"/>
          </p14:sldIdLst>
        </p14:section>
        <p14:section name="Concurrency" id="{182D454E-F6C8-AE43-BA7D-AEAC5A894348}">
          <p14:sldIdLst>
            <p14:sldId id="294"/>
            <p14:sldId id="305"/>
            <p14:sldId id="314"/>
            <p14:sldId id="307"/>
            <p14:sldId id="312"/>
            <p14:sldId id="308"/>
            <p14:sldId id="306"/>
            <p14:sldId id="309"/>
            <p14:sldId id="311"/>
            <p14:sldId id="313"/>
            <p14:sldId id="315"/>
            <p14:sldId id="316"/>
            <p14:sldId id="317"/>
            <p14:sldId id="318"/>
            <p14:sldId id="320"/>
            <p14:sldId id="310"/>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DFF"/>
    <a:srgbClr val="72720F"/>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9781"/>
    <p:restoredTop sz="88083"/>
  </p:normalViewPr>
  <p:slideViewPr>
    <p:cSldViewPr snapToGrid="0">
      <p:cViewPr varScale="1">
        <p:scale>
          <a:sx n="126" d="100"/>
          <a:sy n="126" d="100"/>
        </p:scale>
        <p:origin x="216" y="232"/>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22</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39</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40</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48</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536428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F1B50844-FC36-5901-553C-E209E23EF2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F738BDE4-2300-B80B-F65E-A4B6156DB114}"/>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46100A2A-9A23-C4B3-72D8-36356FAE5677}"/>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1A649597-299B-9DA9-BE33-F164B1419940}"/>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photo/woman-with-headache-3921418/"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21</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22</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25</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r>
              <a:rPr lang="en-US" sz="4000" dirty="0" err="1">
                <a:solidFill>
                  <a:schemeClr val="tx2">
                    <a:lumMod val="75000"/>
                    <a:lumOff val="25000"/>
                  </a:schemeClr>
                </a:solidFill>
                <a:latin typeface="Consolas" panose="020B0609020204030204" pitchFamily="49" charset="0"/>
                <a:cs typeface="Consolas" panose="020B0609020204030204" pitchFamily="49" charset="0"/>
              </a:rPr>
              <a:t>UnsafeCell</a:t>
            </a: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10" name="Rounded Rectangular Callout 9">
            <a:extLst>
              <a:ext uri="{FF2B5EF4-FFF2-40B4-BE49-F238E27FC236}">
                <a16:creationId xmlns:a16="http://schemas.microsoft.com/office/drawing/2014/main" id="{D71400D8-07DE-7657-F651-F6EF3356E6F4}"/>
              </a:ext>
            </a:extLst>
          </p:cNvPr>
          <p:cNvSpPr/>
          <p:nvPr/>
        </p:nvSpPr>
        <p:spPr>
          <a:xfrm>
            <a:off x="838200" y="4656503"/>
            <a:ext cx="3009900" cy="1756630"/>
          </a:xfrm>
          <a:prstGeom prst="wedgeRoundRectCallout">
            <a:avLst>
              <a:gd name="adj1" fmla="val 76214"/>
              <a:gd name="adj2" fmla="val -9398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of these can be approached using invariants </a:t>
            </a:r>
          </a:p>
        </p:txBody>
      </p:sp>
      <p:sp>
        <p:nvSpPr>
          <p:cNvPr id="11" name="Rounded Rectangular Callout 10">
            <a:extLst>
              <a:ext uri="{FF2B5EF4-FFF2-40B4-BE49-F238E27FC236}">
                <a16:creationId xmlns:a16="http://schemas.microsoft.com/office/drawing/2014/main" id="{225709F8-D90C-AA7C-595E-5A5445E84B30}"/>
              </a:ext>
            </a:extLst>
          </p:cNvPr>
          <p:cNvSpPr/>
          <p:nvPr/>
        </p:nvSpPr>
        <p:spPr>
          <a:xfrm>
            <a:off x="8204199" y="4956112"/>
            <a:ext cx="3009900" cy="1457021"/>
          </a:xfrm>
          <a:prstGeom prst="wedgeRoundRectCallout">
            <a:avLst>
              <a:gd name="adj1" fmla="val -63449"/>
              <a:gd name="adj2" fmla="val -184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Aside: </a:t>
            </a:r>
            <a:r>
              <a:rPr lang="en-US" sz="2400" dirty="0"/>
              <a:t>This needs a different bag-of-tricks (</a:t>
            </a:r>
            <a:r>
              <a:rPr lang="en-US" sz="2000" dirty="0" err="1">
                <a:latin typeface="Consolas" panose="020B0609020204030204" pitchFamily="49" charset="0"/>
                <a:cs typeface="Consolas" panose="020B0609020204030204" pitchFamily="49" charset="0"/>
              </a:rPr>
              <a:t>PointsTo</a:t>
            </a:r>
            <a:r>
              <a:rPr lang="en-US" sz="2400" dirty="0"/>
              <a:t>)</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238F-5E4C-7F08-43B7-B7EC8D26BEC5}"/>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E2F4DC1B-61EF-6F52-A6E7-4E812AB3DABD}"/>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6" name="Rectangle 5">
            <a:extLst>
              <a:ext uri="{FF2B5EF4-FFF2-40B4-BE49-F238E27FC236}">
                <a16:creationId xmlns:a16="http://schemas.microsoft.com/office/drawing/2014/main" id="{BCE2CABC-A71E-6651-0D97-2CF19EF172D6}"/>
              </a:ext>
            </a:extLst>
          </p:cNvPr>
          <p:cNvSpPr/>
          <p:nvPr/>
        </p:nvSpPr>
        <p:spPr>
          <a:xfrm>
            <a:off x="2698750" y="4702595"/>
            <a:ext cx="6902450" cy="1409700"/>
          </a:xfrm>
          <a:prstGeom prst="rect">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4177A9-9629-D06F-4BAF-8EB46AD2A67F}"/>
              </a:ext>
            </a:extLst>
          </p:cNvPr>
          <p:cNvSpPr/>
          <p:nvPr/>
        </p:nvSpPr>
        <p:spPr>
          <a:xfrm>
            <a:off x="2698750" y="2213396"/>
            <a:ext cx="6794500" cy="1595437"/>
          </a:xfrm>
          <a:prstGeom prst="rect">
            <a:avLst/>
          </a:prstGeom>
          <a:solidFill>
            <a:schemeClr val="accent6">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Down Arrow 7">
            <a:extLst>
              <a:ext uri="{FF2B5EF4-FFF2-40B4-BE49-F238E27FC236}">
                <a16:creationId xmlns:a16="http://schemas.microsoft.com/office/drawing/2014/main" id="{CB0EFC54-4B8B-96C5-8C2E-F30B22DF45D9}"/>
              </a:ext>
            </a:extLst>
          </p:cNvPr>
          <p:cNvSpPr/>
          <p:nvPr/>
        </p:nvSpPr>
        <p:spPr>
          <a:xfrm>
            <a:off x="5473700" y="4000920"/>
            <a:ext cx="419100" cy="482600"/>
          </a:xfrm>
          <a:prstGeom prst="down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24B032A-F7D3-E0BB-D312-BD24B6ADD96F}"/>
              </a:ext>
            </a:extLst>
          </p:cNvPr>
          <p:cNvSpPr txBox="1"/>
          <p:nvPr/>
        </p:nvSpPr>
        <p:spPr>
          <a:xfrm>
            <a:off x="6096000" y="4012032"/>
            <a:ext cx="2159000" cy="369332"/>
          </a:xfrm>
          <a:prstGeom prst="rect">
            <a:avLst/>
          </a:prstGeom>
          <a:noFill/>
        </p:spPr>
        <p:txBody>
          <a:bodyPr wrap="square" rtlCol="0">
            <a:spAutoFit/>
          </a:bodyPr>
          <a:lstStyle/>
          <a:p>
            <a:r>
              <a:rPr lang="en-US" dirty="0"/>
              <a:t>Depends on</a:t>
            </a:r>
          </a:p>
        </p:txBody>
      </p:sp>
      <p:sp>
        <p:nvSpPr>
          <p:cNvPr id="10" name="TextBox 9">
            <a:extLst>
              <a:ext uri="{FF2B5EF4-FFF2-40B4-BE49-F238E27FC236}">
                <a16:creationId xmlns:a16="http://schemas.microsoft.com/office/drawing/2014/main" id="{5A87F25A-9442-FD16-B93E-7AF93F83742E}"/>
              </a:ext>
            </a:extLst>
          </p:cNvPr>
          <p:cNvSpPr txBox="1"/>
          <p:nvPr/>
        </p:nvSpPr>
        <p:spPr>
          <a:xfrm>
            <a:off x="800099" y="2643906"/>
            <a:ext cx="1790700" cy="461665"/>
          </a:xfrm>
          <a:prstGeom prst="rect">
            <a:avLst/>
          </a:prstGeom>
          <a:noFill/>
        </p:spPr>
        <p:txBody>
          <a:bodyPr wrap="square" rtlCol="0">
            <a:spAutoFit/>
          </a:bodyPr>
          <a:lstStyle/>
          <a:p>
            <a:r>
              <a:rPr lang="en-US" sz="2400" b="1" dirty="0">
                <a:solidFill>
                  <a:schemeClr val="accent6">
                    <a:lumMod val="75000"/>
                  </a:schemeClr>
                </a:solidFill>
              </a:rPr>
              <a:t>Client code</a:t>
            </a:r>
          </a:p>
        </p:txBody>
      </p:sp>
      <p:sp>
        <p:nvSpPr>
          <p:cNvPr id="11" name="TextBox 10">
            <a:extLst>
              <a:ext uri="{FF2B5EF4-FFF2-40B4-BE49-F238E27FC236}">
                <a16:creationId xmlns:a16="http://schemas.microsoft.com/office/drawing/2014/main" id="{42779B0D-06D7-FBBD-077A-5104FA3B2DAA}"/>
              </a:ext>
            </a:extLst>
          </p:cNvPr>
          <p:cNvSpPr txBox="1"/>
          <p:nvPr/>
        </p:nvSpPr>
        <p:spPr>
          <a:xfrm>
            <a:off x="800100" y="5197946"/>
            <a:ext cx="1790700" cy="461665"/>
          </a:xfrm>
          <a:prstGeom prst="rect">
            <a:avLst/>
          </a:prstGeom>
          <a:noFill/>
        </p:spPr>
        <p:txBody>
          <a:bodyPr wrap="square" rtlCol="0">
            <a:spAutoFit/>
          </a:bodyPr>
          <a:lstStyle/>
          <a:p>
            <a:r>
              <a:rPr lang="en-US" sz="2400" b="1" dirty="0">
                <a:solidFill>
                  <a:schemeClr val="accent5">
                    <a:lumMod val="75000"/>
                  </a:schemeClr>
                </a:solidFill>
              </a:rPr>
              <a:t>Library code</a:t>
            </a:r>
          </a:p>
        </p:txBody>
      </p:sp>
      <p:sp>
        <p:nvSpPr>
          <p:cNvPr id="12" name="TextBox 11">
            <a:extLst>
              <a:ext uri="{FF2B5EF4-FFF2-40B4-BE49-F238E27FC236}">
                <a16:creationId xmlns:a16="http://schemas.microsoft.com/office/drawing/2014/main" id="{F57B0984-69D4-C9BF-1A36-1D0986D96986}"/>
              </a:ext>
            </a:extLst>
          </p:cNvPr>
          <p:cNvSpPr txBox="1"/>
          <p:nvPr/>
        </p:nvSpPr>
        <p:spPr>
          <a:xfrm>
            <a:off x="3892550" y="2962210"/>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F48F25-9D35-6901-B23A-2C828BFD72ED}"/>
              </a:ext>
            </a:extLst>
          </p:cNvPr>
          <p:cNvSpPr txBox="1"/>
          <p:nvPr/>
        </p:nvSpPr>
        <p:spPr>
          <a:xfrm>
            <a:off x="5302252" y="2427063"/>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4F298E30-4AD3-43F0-7E9F-9C7D59A3E2A8}"/>
              </a:ext>
            </a:extLst>
          </p:cNvPr>
          <p:cNvSpPr txBox="1"/>
          <p:nvPr/>
        </p:nvSpPr>
        <p:spPr>
          <a:xfrm>
            <a:off x="6305550" y="3305615"/>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5AE866-47F0-2C1D-50A7-7FBA8E2AE6F8}"/>
              </a:ext>
            </a:extLst>
          </p:cNvPr>
          <p:cNvSpPr txBox="1"/>
          <p:nvPr/>
        </p:nvSpPr>
        <p:spPr>
          <a:xfrm>
            <a:off x="2768600" y="4815914"/>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struct </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880408DD-F789-BBC7-33C3-B9B86A83ED07}"/>
              </a:ext>
            </a:extLst>
          </p:cNvPr>
          <p:cNvSpPr/>
          <p:nvPr/>
        </p:nvSpPr>
        <p:spPr>
          <a:xfrm>
            <a:off x="4165600" y="5550320"/>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7518152-0D97-1979-1AFC-5FBFDD4CBFEE}"/>
              </a:ext>
            </a:extLst>
          </p:cNvPr>
          <p:cNvSpPr/>
          <p:nvPr/>
        </p:nvSpPr>
        <p:spPr>
          <a:xfrm>
            <a:off x="4972052" y="5550320"/>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D2225A2-9DF3-279F-9D4C-289494C68518}"/>
              </a:ext>
            </a:extLst>
          </p:cNvPr>
          <p:cNvCxnSpPr/>
          <p:nvPr/>
        </p:nvCxnSpPr>
        <p:spPr>
          <a:xfrm>
            <a:off x="4565650" y="5715420"/>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0EFA8DD-3391-886B-13FB-57936D91E541}"/>
              </a:ext>
            </a:extLst>
          </p:cNvPr>
          <p:cNvSpPr/>
          <p:nvPr/>
        </p:nvSpPr>
        <p:spPr>
          <a:xfrm>
            <a:off x="5791204" y="55336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55BD6A-59CF-0DBD-76F7-412DEBC12698}"/>
              </a:ext>
            </a:extLst>
          </p:cNvPr>
          <p:cNvCxnSpPr/>
          <p:nvPr/>
        </p:nvCxnSpPr>
        <p:spPr>
          <a:xfrm>
            <a:off x="5384802" y="56987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7CD090-1520-1B67-94BE-99F5EC89EB01}"/>
              </a:ext>
            </a:extLst>
          </p:cNvPr>
          <p:cNvSpPr/>
          <p:nvPr/>
        </p:nvSpPr>
        <p:spPr>
          <a:xfrm>
            <a:off x="6610356" y="55209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E3E9AF-FE77-5241-02AC-951F17C5602E}"/>
              </a:ext>
            </a:extLst>
          </p:cNvPr>
          <p:cNvCxnSpPr/>
          <p:nvPr/>
        </p:nvCxnSpPr>
        <p:spPr>
          <a:xfrm>
            <a:off x="6203954" y="56860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4545A79-5714-2E68-8BC7-D9F30D19BDCB}"/>
              </a:ext>
            </a:extLst>
          </p:cNvPr>
          <p:cNvSpPr/>
          <p:nvPr/>
        </p:nvSpPr>
        <p:spPr>
          <a:xfrm>
            <a:off x="7413626" y="55336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1284488-8219-0C99-7E5D-5D6DEE4FA15A}"/>
              </a:ext>
            </a:extLst>
          </p:cNvPr>
          <p:cNvCxnSpPr/>
          <p:nvPr/>
        </p:nvCxnSpPr>
        <p:spPr>
          <a:xfrm>
            <a:off x="7007224" y="56987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97352C1-B13B-E028-BCC2-FC074B8F7F28}"/>
              </a:ext>
            </a:extLst>
          </p:cNvPr>
          <p:cNvSpPr txBox="1"/>
          <p:nvPr/>
        </p:nvSpPr>
        <p:spPr>
          <a:xfrm>
            <a:off x="7200900" y="2747857"/>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32" name="Rounded Rectangular Callout 31">
            <a:extLst>
              <a:ext uri="{FF2B5EF4-FFF2-40B4-BE49-F238E27FC236}">
                <a16:creationId xmlns:a16="http://schemas.microsoft.com/office/drawing/2014/main" id="{908E3B6E-E05E-861D-F83C-CBCA37499B56}"/>
              </a:ext>
            </a:extLst>
          </p:cNvPr>
          <p:cNvSpPr/>
          <p:nvPr/>
        </p:nvSpPr>
        <p:spPr>
          <a:xfrm>
            <a:off x="10248900" y="2162499"/>
            <a:ext cx="1803400" cy="1381770"/>
          </a:xfrm>
          <a:prstGeom prst="wedgeRoundRectCallout">
            <a:avLst>
              <a:gd name="adj1" fmla="val -135355"/>
              <a:gd name="adj2" fmla="val 8658"/>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Immutable objects are easier to reason about</a:t>
            </a:r>
          </a:p>
        </p:txBody>
      </p:sp>
    </p:spTree>
    <p:extLst>
      <p:ext uri="{BB962C8B-B14F-4D97-AF65-F5344CB8AC3E}">
        <p14:creationId xmlns:p14="http://schemas.microsoft.com/office/powerpoint/2010/main" val="24156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a:t>memorize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30</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32</a:t>
            </a:fld>
            <a:endParaRPr lang="en-US" dirty="0"/>
          </a:p>
        </p:txBody>
      </p:sp>
    </p:spTree>
    <p:extLst>
      <p:ext uri="{BB962C8B-B14F-4D97-AF65-F5344CB8AC3E}">
        <p14:creationId xmlns:p14="http://schemas.microsoft.com/office/powerpoint/2010/main" val="624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35</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54530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509336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a:xfrm>
            <a:off x="838200" y="1825625"/>
            <a:ext cx="10515600" cy="740867"/>
          </a:xfrm>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36</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604436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3" name="Rounded Rectangular Callout 2">
            <a:extLst>
              <a:ext uri="{FF2B5EF4-FFF2-40B4-BE49-F238E27FC236}">
                <a16:creationId xmlns:a16="http://schemas.microsoft.com/office/drawing/2014/main" id="{D6E6504D-9AE2-40B5-74F4-01B615763C44}"/>
              </a:ext>
            </a:extLst>
          </p:cNvPr>
          <p:cNvSpPr/>
          <p:nvPr/>
        </p:nvSpPr>
        <p:spPr>
          <a:xfrm>
            <a:off x="7237605" y="1943436"/>
            <a:ext cx="4507832" cy="1963987"/>
          </a:xfrm>
          <a:prstGeom prst="wedgeRoundRectCallout">
            <a:avLst>
              <a:gd name="adj1" fmla="val -87236"/>
              <a:gd name="adj2" fmla="val -20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To prove the spec, we can apply a lock invariant here</a:t>
            </a:r>
          </a:p>
        </p:txBody>
      </p:sp>
    </p:spTree>
    <p:extLst>
      <p:ext uri="{BB962C8B-B14F-4D97-AF65-F5344CB8AC3E}">
        <p14:creationId xmlns:p14="http://schemas.microsoft.com/office/powerpoint/2010/main" val="3462164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38</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39</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187575"/>
            <a:ext cx="10515600" cy="4351338"/>
          </a:xfrm>
          <a:scene3d>
            <a:camera prst="orthographicFront"/>
            <a:lightRig rig="threePt" dir="t"/>
          </a:scene3d>
          <a:sp3d>
            <a:bevelT/>
          </a:sp3d>
        </p:spPr>
        <p:txBody>
          <a:bodyPr>
            <a:normAutofit lnSpcReduction="10000"/>
          </a:bodyPr>
          <a:lstStyle/>
          <a:p>
            <a:pPr marL="0" indent="0">
              <a:buNone/>
            </a:pPr>
            <a:r>
              <a:rPr lang="en-US" sz="16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October Crow" panose="02000500000000000000" pitchFamily="2" charset="77"/>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305163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40</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41</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Tree>
    <p:extLst>
      <p:ext uri="{BB962C8B-B14F-4D97-AF65-F5344CB8AC3E}">
        <p14:creationId xmlns:p14="http://schemas.microsoft.com/office/powerpoint/2010/main" val="381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44</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45</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46</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674556"/>
            <a:ext cx="4209278" cy="617190"/>
          </a:xfrm>
          <a:prstGeom prst="roundRect">
            <a:avLst/>
          </a:pr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981584"/>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4291746"/>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981584"/>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5084269"/>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4291746"/>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836913"/>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836913"/>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836913"/>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810614"/>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822944"/>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822944"/>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822944"/>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850456"/>
            <a:ext cx="1436878" cy="400110"/>
          </a:xfrm>
          <a:prstGeom prst="rect">
            <a:avLst/>
          </a:prstGeom>
          <a:noFill/>
        </p:spPr>
        <p:txBody>
          <a:bodyPr wrap="square" rtlCol="0">
            <a:spAutoFit/>
          </a:bodyPr>
          <a:lstStyle/>
          <a:p>
            <a:r>
              <a:rPr lang="en-US" sz="2000" dirty="0"/>
              <a:t>Thread 8</a:t>
            </a:r>
          </a:p>
        </p:txBody>
      </p:sp>
      <p:sp>
        <p:nvSpPr>
          <p:cNvPr id="44" name="Rounded Rectangle 43">
            <a:extLst>
              <a:ext uri="{FF2B5EF4-FFF2-40B4-BE49-F238E27FC236}">
                <a16:creationId xmlns:a16="http://schemas.microsoft.com/office/drawing/2014/main" id="{549CECC6-CC92-BEA3-0993-B1C0857F1A1A}"/>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61857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47</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48</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49</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50</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51</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52</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54</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3 Main components of Concurrency</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3801979" y="1941095"/>
            <a:ext cx="4808621" cy="3994484"/>
          </a:xfrm>
          <a:prstGeom prst="triangle">
            <a:avLst/>
          </a:prstGeom>
          <a:gradFill flip="none" rotWithShape="1">
            <a:gsLst>
              <a:gs pos="0">
                <a:schemeClr val="accent5">
                  <a:lumMod val="5000"/>
                  <a:lumOff val="95000"/>
                </a:schemeClr>
              </a:gs>
              <a:gs pos="86000">
                <a:schemeClr val="accent5">
                  <a:lumMod val="45000"/>
                  <a:lumOff val="55000"/>
                </a:schemeClr>
              </a:gs>
              <a:gs pos="92000">
                <a:schemeClr val="accent5">
                  <a:lumMod val="45000"/>
                  <a:lumOff val="55000"/>
                </a:schemeClr>
              </a:gs>
              <a:gs pos="100000">
                <a:schemeClr val="accent5">
                  <a:lumMod val="30000"/>
                  <a:lumOff val="70000"/>
                </a:schemeClr>
              </a:gs>
            </a:gsLst>
            <a:lin ang="5400000" scaled="1"/>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2069FBE-F54E-E5BC-2CC1-CD0591AE2D21}"/>
              </a:ext>
            </a:extLst>
          </p:cNvPr>
          <p:cNvSpPr txBox="1"/>
          <p:nvPr/>
        </p:nvSpPr>
        <p:spPr>
          <a:xfrm>
            <a:off x="4780546" y="1492364"/>
            <a:ext cx="3625515" cy="461665"/>
          </a:xfrm>
          <a:prstGeom prst="rect">
            <a:avLst/>
          </a:prstGeom>
          <a:noFill/>
        </p:spPr>
        <p:txBody>
          <a:bodyPr wrap="square" rtlCol="0">
            <a:spAutoFit/>
          </a:bodyPr>
          <a:lstStyle/>
          <a:p>
            <a:r>
              <a:rPr lang="en-US" sz="2400" dirty="0"/>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967789" y="6022854"/>
            <a:ext cx="3625515" cy="461665"/>
          </a:xfrm>
          <a:prstGeom prst="rect">
            <a:avLst/>
          </a:prstGeom>
          <a:noFill/>
        </p:spPr>
        <p:txBody>
          <a:bodyPr wrap="square" rtlCol="0">
            <a:spAutoFit/>
          </a:bodyPr>
          <a:lstStyle/>
          <a:p>
            <a:r>
              <a:rPr lang="en-US" sz="2400" dirty="0"/>
              <a:t>Invariants</a:t>
            </a:r>
          </a:p>
        </p:txBody>
      </p:sp>
      <p:sp>
        <p:nvSpPr>
          <p:cNvPr id="8" name="Oval 7">
            <a:extLst>
              <a:ext uri="{FF2B5EF4-FFF2-40B4-BE49-F238E27FC236}">
                <a16:creationId xmlns:a16="http://schemas.microsoft.com/office/drawing/2014/main" id="{17988B96-4B26-BEAE-1815-2007CAFBFB0D}"/>
              </a:ext>
            </a:extLst>
          </p:cNvPr>
          <p:cNvSpPr/>
          <p:nvPr/>
        </p:nvSpPr>
        <p:spPr>
          <a:xfrm>
            <a:off x="8037095" y="5365636"/>
            <a:ext cx="1187116" cy="1173277"/>
          </a:xfrm>
          <a:prstGeom prst="ellipse">
            <a:avLst/>
          </a:prstGeom>
          <a:solidFill>
            <a:schemeClr val="accent5">
              <a:lumMod val="40000"/>
              <a:lumOff val="6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a:t>
            </a:r>
          </a:p>
        </p:txBody>
      </p:sp>
    </p:spTree>
    <p:extLst>
      <p:ext uri="{BB962C8B-B14F-4D97-AF65-F5344CB8AC3E}">
        <p14:creationId xmlns:p14="http://schemas.microsoft.com/office/powerpoint/2010/main" val="22772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960</TotalTime>
  <Words>3963</Words>
  <Application>Microsoft Macintosh PowerPoint</Application>
  <PresentationFormat>Widescreen</PresentationFormat>
  <Paragraphs>658</Paragraphs>
  <Slides>55</Slides>
  <Notes>13</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Aptos</vt:lpstr>
      <vt:lpstr>Arial</vt:lpstr>
      <vt:lpstr>Calibri</vt:lpstr>
      <vt:lpstr>Calibri Light</vt:lpstr>
      <vt:lpstr>Comic Sans MS</vt:lpstr>
      <vt:lpstr>Consolas</vt:lpstr>
      <vt:lpstr>Gabriola</vt:lpstr>
      <vt:lpstr>October Crow</vt:lpstr>
      <vt:lpstr>Source Code Pro</vt:lpstr>
      <vt:lpstr>System Font Regular</vt:lpstr>
      <vt:lpstr>Trattatello</vt:lpstr>
      <vt:lpstr>ParnoTheme</vt:lpstr>
      <vt:lpstr>Advanced Topics</vt:lpstr>
      <vt:lpstr>PowerPoint Presentation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PowerPoint Presentation</vt:lpstr>
      <vt:lpstr>What is interior mutability?</vt:lpstr>
      <vt:lpstr>What is interior mutability?</vt:lpstr>
      <vt:lpstr>[RwLock demo]</vt:lpstr>
      <vt:lpstr>Interior mutability types</vt:lpstr>
      <vt:lpstr>Interior mutability types</vt:lpstr>
      <vt:lpstr>Interior mutability types</vt:lpstr>
      <vt:lpstr>Interior mutability encapsulates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Verifying the memoizer</vt:lpstr>
      <vt:lpstr>Verifying the memoizer</vt:lpstr>
      <vt:lpstr>Example: Memoizing a deterministic fn</vt:lpstr>
      <vt:lpstr>One last question</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3 Main components of Concurrency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22</cp:revision>
  <dcterms:created xsi:type="dcterms:W3CDTF">2024-10-22T23:37:27Z</dcterms:created>
  <dcterms:modified xsi:type="dcterms:W3CDTF">2024-10-29T16:21:41Z</dcterms:modified>
</cp:coreProperties>
</file>